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sldIdLst>
    <p:sldId id="256"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156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2346"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3251200" y="1689900"/>
            <a:ext cx="3611126" cy="7213270"/>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00050" y="770467"/>
            <a:ext cx="4616035" cy="4512735"/>
          </a:xfrm>
        </p:spPr>
        <p:txBody>
          <a:bodyPr anchor="b">
            <a:normAutofit/>
          </a:bodyPr>
          <a:lstStyle>
            <a:lvl1pPr algn="l">
              <a:defRPr sz="33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00050" y="5552254"/>
            <a:ext cx="3715688" cy="2763895"/>
          </a:xfrm>
        </p:spPr>
        <p:txBody>
          <a:bodyPr anchor="t">
            <a:normAutofit/>
          </a:bodyPr>
          <a:lstStyle>
            <a:lvl1pPr marL="0" indent="0" algn="l">
              <a:buNone/>
              <a:defRPr sz="1500">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27020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it-IT" smtClean="0"/>
              <a:t>Fare clic per modificare lo stile del titolo</a:t>
            </a:r>
            <a:endParaRPr lang="en-US" dirty="0"/>
          </a:p>
        </p:txBody>
      </p:sp>
      <p:sp>
        <p:nvSpPr>
          <p:cNvPr id="6" name="Picture Placeholder 2"/>
          <p:cNvSpPr>
            <a:spLocks noGrp="1" noChangeAspect="1"/>
          </p:cNvSpPr>
          <p:nvPr>
            <p:ph type="pic" idx="13"/>
          </p:nvPr>
        </p:nvSpPr>
        <p:spPr>
          <a:xfrm>
            <a:off x="400050" y="770467"/>
            <a:ext cx="6057900" cy="451273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smtClean="0"/>
              <a:t>Fare clic sull'icona per inserire un'immagine</a:t>
            </a:r>
            <a:endParaRPr lang="en-US" dirty="0"/>
          </a:p>
        </p:txBody>
      </p:sp>
      <p:sp>
        <p:nvSpPr>
          <p:cNvPr id="9" name="Text Placeholder 9"/>
          <p:cNvSpPr>
            <a:spLocks noGrp="1"/>
          </p:cNvSpPr>
          <p:nvPr>
            <p:ph type="body" sz="quarter" idx="14"/>
          </p:nvPr>
        </p:nvSpPr>
        <p:spPr>
          <a:xfrm>
            <a:off x="571502" y="5552252"/>
            <a:ext cx="5460999" cy="6604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C834FE23-5723-45B9-A0A1-7C9F9A8FAE7D}" type="datetimeFigureOut">
              <a:rPr lang="it-IT" smtClean="0"/>
              <a:t>22/01/2019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23732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6057900" cy="4182533"/>
          </a:xfrm>
        </p:spPr>
        <p:txBody>
          <a:bodyPr anchor="ctr">
            <a:normAutofit/>
          </a:bodyPr>
          <a:lstStyle>
            <a:lvl1pPr algn="l">
              <a:defRPr sz="21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00050" y="5943600"/>
            <a:ext cx="4787664" cy="2751667"/>
          </a:xfrm>
        </p:spPr>
        <p:txBody>
          <a:bodyPr anchor="ctr">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1411112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800101" y="4953000"/>
            <a:ext cx="4801850" cy="697089"/>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400050" y="6212657"/>
            <a:ext cx="4786771" cy="248261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23821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400050" y="4953000"/>
            <a:ext cx="4786771" cy="2451800"/>
          </a:xfrm>
        </p:spPr>
        <p:txBody>
          <a:bodyPr anchor="b">
            <a:normAutofit/>
          </a:bodyPr>
          <a:lstStyle>
            <a:lvl1pPr algn="l">
              <a:defRPr sz="21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00050" y="7414305"/>
            <a:ext cx="4787664" cy="1280961"/>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100001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400050" y="5613400"/>
            <a:ext cx="4786771" cy="151647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400050" y="7154334"/>
            <a:ext cx="4786770" cy="154093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1136950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5644244" cy="4182533"/>
          </a:xfrm>
        </p:spPr>
        <p:txBody>
          <a:bodyPr vert="horz" lIns="91440" tIns="45720" rIns="91440" bIns="45720" rtlCol="0" anchor="ctr">
            <a:normAutofit/>
          </a:bodyPr>
          <a:lstStyle>
            <a:lvl1pPr>
              <a:defRPr lang="en-US" sz="2100"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400050" y="5674549"/>
            <a:ext cx="4786771" cy="121073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400050" y="6885285"/>
            <a:ext cx="4786770" cy="180998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2597339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lgn="l">
              <a:defRPr sz="2100"/>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00051" y="770468"/>
            <a:ext cx="4916150" cy="544219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3593482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24804" y="770467"/>
            <a:ext cx="1533146" cy="6383867"/>
          </a:xfrm>
        </p:spPr>
        <p:txBody>
          <a:bodyPr vert="eaVert">
            <a:normAutofit/>
          </a:bodyPr>
          <a:lstStyle>
            <a:lvl1pPr>
              <a:defRPr sz="2100"/>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00050" y="770467"/>
            <a:ext cx="4387509" cy="79248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391424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400051" y="770467"/>
            <a:ext cx="4916150" cy="5442190"/>
          </a:xfrm>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234977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00050" y="2861733"/>
            <a:ext cx="4801851" cy="3350919"/>
          </a:xfrm>
        </p:spPr>
        <p:txBody>
          <a:bodyPr anchor="b">
            <a:normAutofit/>
          </a:bodyPr>
          <a:lstStyle>
            <a:lvl1pPr algn="l">
              <a:defRPr sz="2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00051" y="6481704"/>
            <a:ext cx="4801850" cy="221356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834FE23-5723-45B9-A0A1-7C9F9A8FAE7D}" type="datetimeFigureOut">
              <a:rPr lang="it-IT" smtClean="0"/>
              <a:t>22/01/2019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19221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it-IT" smtClean="0"/>
              <a:t>Fare clic per modificare lo stile del titolo</a:t>
            </a:r>
            <a:endParaRPr lang="en-US" dirty="0"/>
          </a:p>
        </p:txBody>
      </p:sp>
      <p:sp>
        <p:nvSpPr>
          <p:cNvPr id="11" name="Content Placeholder 3"/>
          <p:cNvSpPr>
            <a:spLocks noGrp="1"/>
          </p:cNvSpPr>
          <p:nvPr>
            <p:ph sz="half" idx="13"/>
          </p:nvPr>
        </p:nvSpPr>
        <p:spPr>
          <a:xfrm>
            <a:off x="400051" y="770467"/>
            <a:ext cx="2962475" cy="5442186"/>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2" name="Content Placeholder 5"/>
          <p:cNvSpPr>
            <a:spLocks noGrp="1"/>
          </p:cNvSpPr>
          <p:nvPr>
            <p:ph sz="quarter" idx="4"/>
          </p:nvPr>
        </p:nvSpPr>
        <p:spPr>
          <a:xfrm>
            <a:off x="3496771" y="770466"/>
            <a:ext cx="2961179" cy="5429956"/>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834FE23-5723-45B9-A0A1-7C9F9A8FAE7D}" type="datetimeFigureOut">
              <a:rPr lang="it-IT" smtClean="0"/>
              <a:t>22/01/2019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100391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71501" y="770467"/>
            <a:ext cx="2787650" cy="880533"/>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Modifica gli stili del testo dello schema</a:t>
            </a:r>
          </a:p>
        </p:txBody>
      </p:sp>
      <p:sp>
        <p:nvSpPr>
          <p:cNvPr id="4" name="Content Placeholder 3"/>
          <p:cNvSpPr>
            <a:spLocks noGrp="1"/>
          </p:cNvSpPr>
          <p:nvPr>
            <p:ph sz="half" idx="2"/>
          </p:nvPr>
        </p:nvSpPr>
        <p:spPr>
          <a:xfrm>
            <a:off x="400050" y="1651001"/>
            <a:ext cx="2959100" cy="4561652"/>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641263" y="818622"/>
            <a:ext cx="2823038" cy="832378"/>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Modifica gli stili del testo dello schema</a:t>
            </a:r>
          </a:p>
        </p:txBody>
      </p:sp>
      <p:sp>
        <p:nvSpPr>
          <p:cNvPr id="6" name="Content Placeholder 5"/>
          <p:cNvSpPr>
            <a:spLocks noGrp="1"/>
          </p:cNvSpPr>
          <p:nvPr>
            <p:ph sz="quarter" idx="4"/>
          </p:nvPr>
        </p:nvSpPr>
        <p:spPr>
          <a:xfrm>
            <a:off x="3496772" y="1651000"/>
            <a:ext cx="2967529" cy="4549422"/>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834FE23-5723-45B9-A0A1-7C9F9A8FAE7D}" type="datetimeFigureOut">
              <a:rPr lang="it-IT" smtClean="0"/>
              <a:t>22/01/2019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254994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834FE23-5723-45B9-A0A1-7C9F9A8FAE7D}" type="datetimeFigureOut">
              <a:rPr lang="it-IT" smtClean="0"/>
              <a:t>22/01/2019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176252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4FE23-5723-45B9-A0A1-7C9F9A8FAE7D}" type="datetimeFigureOut">
              <a:rPr lang="it-IT" smtClean="0"/>
              <a:t>22/01/2019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424695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64000" y="770467"/>
            <a:ext cx="2400300" cy="2201333"/>
          </a:xfrm>
        </p:spPr>
        <p:txBody>
          <a:bodyPr anchor="b">
            <a:normAutofit/>
          </a:bodyPr>
          <a:lstStyle>
            <a:lvl1pPr algn="l">
              <a:defRPr sz="15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00050" y="770467"/>
            <a:ext cx="3329066" cy="79248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064000" y="3191937"/>
            <a:ext cx="2400300" cy="3020719"/>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834FE23-5723-45B9-A0A1-7C9F9A8FAE7D}" type="datetimeFigureOut">
              <a:rPr lang="it-IT" smtClean="0"/>
              <a:t>22/01/2019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414915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371850" y="2091267"/>
            <a:ext cx="2672444" cy="1651000"/>
          </a:xfrm>
        </p:spPr>
        <p:txBody>
          <a:bodyPr anchor="b">
            <a:normAutofit/>
          </a:bodyPr>
          <a:lstStyle>
            <a:lvl1pPr algn="l">
              <a:defRPr sz="1800" b="0"/>
            </a:lvl1p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571500" y="1320800"/>
            <a:ext cx="2460731" cy="693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372021" y="3962400"/>
            <a:ext cx="2673167" cy="3008489"/>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834FE23-5723-45B9-A0A1-7C9F9A8FAE7D}" type="datetimeFigureOut">
              <a:rPr lang="it-IT" smtClean="0"/>
              <a:t>22/01/2019</a:t>
            </a:fld>
            <a:endParaRPr lang="it-IT"/>
          </a:p>
        </p:txBody>
      </p:sp>
      <p:sp>
        <p:nvSpPr>
          <p:cNvPr id="6" name="Footer Placeholder 5"/>
          <p:cNvSpPr>
            <a:spLocks noGrp="1"/>
          </p:cNvSpPr>
          <p:nvPr>
            <p:ph type="ftr" sz="quarter" idx="11"/>
          </p:nvPr>
        </p:nvSpPr>
        <p:spPr>
          <a:xfrm>
            <a:off x="400050" y="8915401"/>
            <a:ext cx="4358793" cy="527403"/>
          </a:xfrm>
        </p:spPr>
        <p:txBody>
          <a:bodyPr/>
          <a:lstStyle/>
          <a:p>
            <a:endParaRPr lang="it-IT"/>
          </a:p>
        </p:txBody>
      </p:sp>
      <p:sp>
        <p:nvSpPr>
          <p:cNvPr id="7" name="Slide Number Placeholder 6"/>
          <p:cNvSpPr>
            <a:spLocks noGrp="1"/>
          </p:cNvSpPr>
          <p:nvPr>
            <p:ph type="sldNum" sz="quarter" idx="12"/>
          </p:nvPr>
        </p:nvSpPr>
        <p:spPr/>
        <p:txBody>
          <a:bodyPr/>
          <a:lstStyle/>
          <a:p>
            <a:fld id="{692A2B82-FF60-478C-BB9E-798E5AE78DE3}" type="slidenum">
              <a:rPr lang="it-IT" smtClean="0"/>
              <a:t>‹N›</a:t>
            </a:fld>
            <a:endParaRPr lang="it-IT"/>
          </a:p>
        </p:txBody>
      </p:sp>
    </p:spTree>
    <p:extLst>
      <p:ext uri="{BB962C8B-B14F-4D97-AF65-F5344CB8AC3E}">
        <p14:creationId xmlns:p14="http://schemas.microsoft.com/office/powerpoint/2010/main" val="390044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5003006" y="5625631"/>
            <a:ext cx="1852842" cy="384010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00051" y="6493934"/>
            <a:ext cx="4916150" cy="2201333"/>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00051" y="770468"/>
            <a:ext cx="4916150" cy="5442190"/>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572684" y="8915405"/>
            <a:ext cx="900347" cy="527403"/>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C834FE23-5723-45B9-A0A1-7C9F9A8FAE7D}" type="datetimeFigureOut">
              <a:rPr lang="it-IT" smtClean="0"/>
              <a:t>22/01/2019</a:t>
            </a:fld>
            <a:endParaRPr lang="it-IT"/>
          </a:p>
        </p:txBody>
      </p:sp>
      <p:sp>
        <p:nvSpPr>
          <p:cNvPr id="5" name="Footer Placeholder 4"/>
          <p:cNvSpPr>
            <a:spLocks noGrp="1"/>
          </p:cNvSpPr>
          <p:nvPr>
            <p:ph type="ftr" sz="quarter" idx="3"/>
          </p:nvPr>
        </p:nvSpPr>
        <p:spPr>
          <a:xfrm>
            <a:off x="400050" y="8915401"/>
            <a:ext cx="4358793" cy="527403"/>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5830820" y="8057803"/>
            <a:ext cx="642680" cy="967669"/>
          </a:xfrm>
          <a:prstGeom prst="rect">
            <a:avLst/>
          </a:prstGeom>
        </p:spPr>
        <p:txBody>
          <a:bodyPr vert="horz" lIns="91440" tIns="45720" rIns="91440" bIns="45720" rtlCol="0" anchor="b"/>
          <a:lstStyle>
            <a:lvl1pPr algn="r">
              <a:defRPr sz="2100" b="0" i="0">
                <a:solidFill>
                  <a:schemeClr val="bg2">
                    <a:lumMod val="50000"/>
                  </a:schemeClr>
                </a:solidFill>
                <a:effectLst/>
                <a:latin typeface="+mn-lt"/>
              </a:defRPr>
            </a:lvl1pPr>
          </a:lstStyle>
          <a:p>
            <a:fld id="{692A2B82-FF60-478C-BB9E-798E5AE78DE3}" type="slidenum">
              <a:rPr lang="it-IT" smtClean="0"/>
              <a:t>‹N›</a:t>
            </a:fld>
            <a:endParaRPr lang="it-IT"/>
          </a:p>
        </p:txBody>
      </p:sp>
    </p:spTree>
    <p:extLst>
      <p:ext uri="{BB962C8B-B14F-4D97-AF65-F5344CB8AC3E}">
        <p14:creationId xmlns:p14="http://schemas.microsoft.com/office/powerpoint/2010/main" val="3701120297"/>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 id="2147484079" r:id="rId17"/>
  </p:sldLayoutIdLst>
  <p:txStyles>
    <p:titleStyle>
      <a:lvl1pPr algn="l" defTabSz="342900" rtl="0" eaLnBrk="1" latinLnBrk="0" hangingPunct="1">
        <a:spcBef>
          <a:spcPct val="0"/>
        </a:spcBef>
        <a:buNone/>
        <a:defRPr sz="24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6000">
              <a:schemeClr val="accent1">
                <a:lumMod val="5000"/>
                <a:lumOff val="95000"/>
              </a:schemeClr>
            </a:gs>
            <a:gs pos="71000">
              <a:schemeClr val="accent1">
                <a:lumMod val="45000"/>
                <a:lumOff val="55000"/>
              </a:schemeClr>
            </a:gs>
            <a:gs pos="35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 name="CasellaDiTesto 13"/>
          <p:cNvSpPr txBox="1"/>
          <p:nvPr/>
        </p:nvSpPr>
        <p:spPr>
          <a:xfrm>
            <a:off x="139939" y="1372683"/>
            <a:ext cx="6568984" cy="1569660"/>
          </a:xfrm>
          <a:prstGeom prst="rect">
            <a:avLst/>
          </a:prstGeom>
          <a:noFill/>
        </p:spPr>
        <p:txBody>
          <a:bodyPr wrap="square" rtlCol="0">
            <a:spAutoFit/>
          </a:bodyPr>
          <a:lstStyle/>
          <a:p>
            <a:pPr algn="ctr"/>
            <a:r>
              <a:rPr lang="it-IT" b="1" dirty="0">
                <a:solidFill>
                  <a:srgbClr val="003399"/>
                </a:solidFill>
                <a:latin typeface="+mj-lt"/>
              </a:rPr>
              <a:t>Le prospettive marittime del Mediterraneo </a:t>
            </a:r>
            <a:endParaRPr lang="it-IT" dirty="0">
              <a:solidFill>
                <a:srgbClr val="003399"/>
              </a:solidFill>
              <a:latin typeface="+mj-lt"/>
            </a:endParaRPr>
          </a:p>
          <a:p>
            <a:pPr algn="ctr"/>
            <a:r>
              <a:rPr lang="it-IT" b="1" dirty="0">
                <a:solidFill>
                  <a:srgbClr val="003399"/>
                </a:solidFill>
                <a:latin typeface="+mj-lt"/>
              </a:rPr>
              <a:t>tra Canale di Suez e Via della </a:t>
            </a:r>
            <a:r>
              <a:rPr lang="it-IT" b="1" dirty="0" smtClean="0">
                <a:solidFill>
                  <a:srgbClr val="003399"/>
                </a:solidFill>
                <a:latin typeface="+mj-lt"/>
              </a:rPr>
              <a:t>Seta</a:t>
            </a:r>
          </a:p>
          <a:p>
            <a:endParaRPr lang="it-IT" b="1" dirty="0" smtClean="0">
              <a:solidFill>
                <a:srgbClr val="003399"/>
              </a:solidFill>
              <a:latin typeface="+mj-lt"/>
            </a:endParaRPr>
          </a:p>
          <a:p>
            <a:pPr algn="ctr"/>
            <a:r>
              <a:rPr lang="it-IT" sz="1400" dirty="0">
                <a:ln w="0"/>
                <a:solidFill>
                  <a:srgbClr val="003399"/>
                </a:solidFill>
                <a:effectLst>
                  <a:outerShdw blurRad="38100" dist="25400" dir="5400000" algn="ctr" rotWithShape="0">
                    <a:srgbClr val="6E747A">
                      <a:alpha val="43000"/>
                    </a:srgbClr>
                  </a:outerShdw>
                </a:effectLst>
                <a:latin typeface="+mj-lt"/>
              </a:rPr>
              <a:t>Venerdì 15 febbraio 2019 – ore 10.00</a:t>
            </a:r>
          </a:p>
          <a:p>
            <a:pPr algn="ctr"/>
            <a:r>
              <a:rPr lang="it-IT" sz="1400" dirty="0">
                <a:ln w="0"/>
                <a:solidFill>
                  <a:srgbClr val="003399"/>
                </a:solidFill>
                <a:effectLst>
                  <a:outerShdw blurRad="38100" dist="25400" dir="5400000" algn="ctr" rotWithShape="0">
                    <a:srgbClr val="6E747A">
                      <a:alpha val="43000"/>
                    </a:srgbClr>
                  </a:outerShdw>
                </a:effectLst>
                <a:latin typeface="+mj-lt"/>
              </a:rPr>
              <a:t>Centro Congressi del Terminal Napoli, Stazione Marittima, sala Dione/Elettra </a:t>
            </a:r>
          </a:p>
        </p:txBody>
      </p:sp>
      <p:sp>
        <p:nvSpPr>
          <p:cNvPr id="4" name="CasellaDiTesto 3"/>
          <p:cNvSpPr txBox="1"/>
          <p:nvPr/>
        </p:nvSpPr>
        <p:spPr>
          <a:xfrm>
            <a:off x="397041" y="3375279"/>
            <a:ext cx="6039853" cy="5693866"/>
          </a:xfrm>
          <a:prstGeom prst="rect">
            <a:avLst/>
          </a:prstGeom>
          <a:noFill/>
        </p:spPr>
        <p:txBody>
          <a:bodyPr wrap="square" rtlCol="0">
            <a:spAutoFit/>
          </a:bodyPr>
          <a:lstStyle/>
          <a:p>
            <a:r>
              <a:rPr lang="it-IT" sz="1400" dirty="0">
                <a:ln w="0"/>
                <a:solidFill>
                  <a:srgbClr val="003399"/>
                </a:solidFill>
                <a:effectLst>
                  <a:outerShdw blurRad="38100" dist="25400" dir="5400000" algn="ctr" rotWithShape="0">
                    <a:srgbClr val="6E747A">
                      <a:alpha val="43000"/>
                    </a:srgbClr>
                  </a:outerShdw>
                </a:effectLst>
                <a:latin typeface="Berlin Sans FB" panose="020E0602020502020306" pitchFamily="34" charset="0"/>
              </a:rPr>
              <a:t> </a:t>
            </a:r>
            <a:endParaRPr lang="it-IT" sz="1400" dirty="0">
              <a:ln w="0"/>
              <a:solidFill>
                <a:srgbClr val="003399"/>
              </a:solidFill>
              <a:effectLst>
                <a:outerShdw blurRad="38100" dist="25400" dir="5400000" algn="ctr" rotWithShape="0">
                  <a:srgbClr val="6E747A">
                    <a:alpha val="43000"/>
                  </a:srgbClr>
                </a:outerShdw>
              </a:effectLst>
              <a:latin typeface="+mj-lt"/>
            </a:endParaRPr>
          </a:p>
          <a:p>
            <a:r>
              <a:rPr lang="it-IT" sz="1400" dirty="0">
                <a:ln w="0"/>
                <a:solidFill>
                  <a:srgbClr val="003399"/>
                </a:solidFill>
                <a:effectLst>
                  <a:outerShdw blurRad="38100" dist="25400" dir="5400000" algn="ctr" rotWithShape="0">
                    <a:srgbClr val="6E747A">
                      <a:alpha val="43000"/>
                    </a:srgbClr>
                  </a:outerShdw>
                </a:effectLst>
                <a:latin typeface="+mj-lt"/>
              </a:rPr>
              <a:t>ore 10.30 – PRESENTAZIONE DEL LIBRO DI PIETRO SPIRITO</a:t>
            </a:r>
          </a:p>
          <a:p>
            <a:r>
              <a:rPr lang="it-IT" sz="1400" b="1" i="1" dirty="0">
                <a:ln w="0"/>
                <a:solidFill>
                  <a:srgbClr val="003399"/>
                </a:solidFill>
                <a:effectLst>
                  <a:outerShdw blurRad="38100" dist="25400" dir="5400000" algn="ctr" rotWithShape="0">
                    <a:srgbClr val="6E747A">
                      <a:alpha val="43000"/>
                    </a:srgbClr>
                  </a:outerShdw>
                </a:effectLst>
                <a:latin typeface="+mj-lt"/>
              </a:rPr>
              <a:t>Il futuro del sistema portuale meridionale tra Mediterraneo e Via della Seta, </a:t>
            </a:r>
            <a:r>
              <a:rPr lang="it-IT" sz="1400" b="1" i="1" dirty="0" err="1">
                <a:ln w="0"/>
                <a:solidFill>
                  <a:srgbClr val="003399"/>
                </a:solidFill>
                <a:effectLst>
                  <a:outerShdw blurRad="38100" dist="25400" dir="5400000" algn="ctr" rotWithShape="0">
                    <a:srgbClr val="6E747A">
                      <a:alpha val="43000"/>
                    </a:srgbClr>
                  </a:outerShdw>
                </a:effectLst>
                <a:latin typeface="+mj-lt"/>
              </a:rPr>
              <a:t>Rubbettino</a:t>
            </a:r>
            <a:endParaRPr lang="it-IT" sz="1400" b="1" i="1" dirty="0">
              <a:ln w="0"/>
              <a:solidFill>
                <a:srgbClr val="003399"/>
              </a:solidFill>
              <a:effectLst>
                <a:outerShdw blurRad="38100" dist="25400" dir="5400000" algn="ctr" rotWithShape="0">
                  <a:srgbClr val="6E747A">
                    <a:alpha val="43000"/>
                  </a:srgbClr>
                </a:outerShdw>
              </a:effectLst>
              <a:latin typeface="+mj-lt"/>
            </a:endParaRPr>
          </a:p>
          <a:p>
            <a:r>
              <a:rPr lang="it-IT" sz="1400" b="1" dirty="0">
                <a:ln w="0"/>
                <a:solidFill>
                  <a:srgbClr val="003399"/>
                </a:solidFill>
                <a:effectLst>
                  <a:outerShdw blurRad="38100" dist="25400" dir="5400000" algn="ctr" rotWithShape="0">
                    <a:srgbClr val="6E747A">
                      <a:alpha val="43000"/>
                    </a:srgbClr>
                  </a:outerShdw>
                </a:effectLst>
                <a:latin typeface="+mj-lt"/>
              </a:rPr>
              <a:t>Pietro SPIRITO</a:t>
            </a:r>
            <a:r>
              <a:rPr lang="it-IT" sz="1400" dirty="0">
                <a:ln w="0"/>
                <a:solidFill>
                  <a:srgbClr val="003399"/>
                </a:solidFill>
                <a:effectLst>
                  <a:outerShdw blurRad="38100" dist="25400" dir="5400000" algn="ctr" rotWithShape="0">
                    <a:srgbClr val="6E747A">
                      <a:alpha val="43000"/>
                    </a:srgbClr>
                  </a:outerShdw>
                </a:effectLst>
                <a:latin typeface="+mj-lt"/>
              </a:rPr>
              <a:t>, Presidente dell’Autorità di Sistema Portuale del Mar Tirreno Centrale</a:t>
            </a:r>
          </a:p>
          <a:p>
            <a:r>
              <a:rPr lang="it-IT" sz="1400" dirty="0">
                <a:ln w="0"/>
                <a:solidFill>
                  <a:srgbClr val="003399"/>
                </a:solidFill>
                <a:effectLst>
                  <a:outerShdw blurRad="38100" dist="25400" dir="5400000" algn="ctr" rotWithShape="0">
                    <a:srgbClr val="6E747A">
                      <a:alpha val="43000"/>
                    </a:srgbClr>
                  </a:outerShdw>
                </a:effectLst>
                <a:latin typeface="+mj-lt"/>
              </a:rPr>
              <a:t> </a:t>
            </a:r>
          </a:p>
          <a:p>
            <a:r>
              <a:rPr lang="it-IT" sz="1400" dirty="0">
                <a:ln w="0"/>
                <a:solidFill>
                  <a:srgbClr val="003399"/>
                </a:solidFill>
                <a:effectLst>
                  <a:outerShdw blurRad="38100" dist="25400" dir="5400000" algn="ctr" rotWithShape="0">
                    <a:srgbClr val="6E747A">
                      <a:alpha val="43000"/>
                    </a:srgbClr>
                  </a:outerShdw>
                </a:effectLst>
                <a:latin typeface="+mj-lt"/>
              </a:rPr>
              <a:t>ore 10.45 – PRESENTAZIONE DELLO STUDIO SRM - ALEXBANK</a:t>
            </a:r>
          </a:p>
          <a:p>
            <a:r>
              <a:rPr lang="it-IT" sz="1400" b="1" i="1" dirty="0">
                <a:ln w="0"/>
                <a:solidFill>
                  <a:srgbClr val="003399"/>
                </a:solidFill>
                <a:effectLst>
                  <a:outerShdw blurRad="38100" dist="25400" dir="5400000" algn="ctr" rotWithShape="0">
                    <a:srgbClr val="6E747A">
                      <a:alpha val="43000"/>
                    </a:srgbClr>
                  </a:outerShdw>
                </a:effectLst>
                <a:latin typeface="+mj-lt"/>
              </a:rPr>
              <a:t>L’impatto del nuovo Canale di Suez sui Traffici e sulla competitività del Mediterraneo</a:t>
            </a:r>
          </a:p>
          <a:p>
            <a:r>
              <a:rPr lang="it-IT" sz="1400" b="1" dirty="0">
                <a:ln w="0"/>
                <a:solidFill>
                  <a:srgbClr val="003399"/>
                </a:solidFill>
                <a:effectLst>
                  <a:outerShdw blurRad="38100" dist="25400" dir="5400000" algn="ctr" rotWithShape="0">
                    <a:srgbClr val="6E747A">
                      <a:alpha val="43000"/>
                    </a:srgbClr>
                  </a:outerShdw>
                </a:effectLst>
                <a:latin typeface="+mj-lt"/>
              </a:rPr>
              <a:t>Alessandro PANARO</a:t>
            </a:r>
            <a:r>
              <a:rPr lang="it-IT" sz="1400" dirty="0">
                <a:ln w="0"/>
                <a:solidFill>
                  <a:srgbClr val="003399"/>
                </a:solidFill>
                <a:effectLst>
                  <a:outerShdw blurRad="38100" dist="25400" dir="5400000" algn="ctr" rotWithShape="0">
                    <a:srgbClr val="6E747A">
                      <a:alpha val="43000"/>
                    </a:srgbClr>
                  </a:outerShdw>
                </a:effectLst>
                <a:latin typeface="+mj-lt"/>
              </a:rPr>
              <a:t>, Responsabile Maritime &amp; </a:t>
            </a:r>
            <a:r>
              <a:rPr lang="it-IT" sz="1400" dirty="0" err="1">
                <a:ln w="0"/>
                <a:solidFill>
                  <a:srgbClr val="003399"/>
                </a:solidFill>
                <a:effectLst>
                  <a:outerShdw blurRad="38100" dist="25400" dir="5400000" algn="ctr" rotWithShape="0">
                    <a:srgbClr val="6E747A">
                      <a:alpha val="43000"/>
                    </a:srgbClr>
                  </a:outerShdw>
                </a:effectLst>
                <a:latin typeface="+mj-lt"/>
              </a:rPr>
              <a:t>Mediterranean</a:t>
            </a:r>
            <a:r>
              <a:rPr lang="it-IT" sz="1400" dirty="0">
                <a:ln w="0"/>
                <a:solidFill>
                  <a:srgbClr val="003399"/>
                </a:solidFill>
                <a:effectLst>
                  <a:outerShdw blurRad="38100" dist="25400" dir="5400000" algn="ctr" rotWithShape="0">
                    <a:srgbClr val="6E747A">
                      <a:alpha val="43000"/>
                    </a:srgbClr>
                  </a:outerShdw>
                </a:effectLst>
                <a:latin typeface="+mj-lt"/>
              </a:rPr>
              <a:t> Economy SRM</a:t>
            </a:r>
          </a:p>
          <a:p>
            <a:r>
              <a:rPr lang="it-IT" sz="1400" dirty="0">
                <a:ln w="0"/>
                <a:solidFill>
                  <a:srgbClr val="003399"/>
                </a:solidFill>
                <a:effectLst>
                  <a:outerShdw blurRad="38100" dist="25400" dir="5400000" algn="ctr" rotWithShape="0">
                    <a:srgbClr val="6E747A">
                      <a:alpha val="43000"/>
                    </a:srgbClr>
                  </a:outerShdw>
                </a:effectLst>
                <a:latin typeface="+mj-lt"/>
              </a:rPr>
              <a:t> </a:t>
            </a:r>
          </a:p>
          <a:p>
            <a:r>
              <a:rPr lang="it-IT" sz="1400" dirty="0">
                <a:ln w="0"/>
                <a:solidFill>
                  <a:srgbClr val="003399"/>
                </a:solidFill>
                <a:effectLst>
                  <a:outerShdw blurRad="38100" dist="25400" dir="5400000" algn="ctr" rotWithShape="0">
                    <a:srgbClr val="6E747A">
                      <a:alpha val="43000"/>
                    </a:srgbClr>
                  </a:outerShdw>
                </a:effectLst>
                <a:latin typeface="+mj-lt"/>
              </a:rPr>
              <a:t>ore 11.00 - TAVOLA ROTONDA</a:t>
            </a:r>
          </a:p>
          <a:p>
            <a:r>
              <a:rPr lang="it-IT" sz="1400" b="1" i="1" dirty="0">
                <a:ln w="0"/>
                <a:solidFill>
                  <a:srgbClr val="003399"/>
                </a:solidFill>
                <a:effectLst>
                  <a:outerShdw blurRad="38100" dist="25400" dir="5400000" algn="ctr" rotWithShape="0">
                    <a:srgbClr val="6E747A">
                      <a:alpha val="43000"/>
                    </a:srgbClr>
                  </a:outerShdw>
                </a:effectLst>
                <a:latin typeface="+mj-lt"/>
              </a:rPr>
              <a:t>Rischi e opportunità per il sistema portuale del Mezzogiorno</a:t>
            </a:r>
          </a:p>
          <a:p>
            <a:r>
              <a:rPr lang="it-IT" sz="1400" i="1" dirty="0">
                <a:ln w="0"/>
                <a:solidFill>
                  <a:srgbClr val="003399"/>
                </a:solidFill>
                <a:effectLst>
                  <a:outerShdw blurRad="38100" dist="25400" dir="5400000" algn="ctr" rotWithShape="0">
                    <a:srgbClr val="6E747A">
                      <a:alpha val="43000"/>
                    </a:srgbClr>
                  </a:outerShdw>
                </a:effectLst>
                <a:latin typeface="+mj-lt"/>
              </a:rPr>
              <a:t> </a:t>
            </a:r>
          </a:p>
          <a:p>
            <a:r>
              <a:rPr lang="it-IT" sz="1400" b="1" dirty="0">
                <a:ln w="0"/>
                <a:solidFill>
                  <a:srgbClr val="003399"/>
                </a:solidFill>
                <a:effectLst>
                  <a:outerShdw blurRad="38100" dist="25400" dir="5400000" algn="ctr" rotWithShape="0">
                    <a:srgbClr val="6E747A">
                      <a:alpha val="43000"/>
                    </a:srgbClr>
                  </a:outerShdw>
                </a:effectLst>
                <a:latin typeface="+mj-lt"/>
              </a:rPr>
              <a:t>Massimo DEANDREIS</a:t>
            </a:r>
            <a:r>
              <a:rPr lang="it-IT" sz="1400" dirty="0">
                <a:ln w="0"/>
                <a:solidFill>
                  <a:srgbClr val="003399"/>
                </a:solidFill>
                <a:effectLst>
                  <a:outerShdw blurRad="38100" dist="25400" dir="5400000" algn="ctr" rotWithShape="0">
                    <a:srgbClr val="6E747A">
                      <a:alpha val="43000"/>
                    </a:srgbClr>
                  </a:outerShdw>
                </a:effectLst>
                <a:latin typeface="+mj-lt"/>
              </a:rPr>
              <a:t>, Direttore Generale SRM</a:t>
            </a:r>
          </a:p>
          <a:p>
            <a:r>
              <a:rPr lang="it-IT" sz="1400" b="1" dirty="0">
                <a:ln w="0"/>
                <a:solidFill>
                  <a:srgbClr val="003399"/>
                </a:solidFill>
                <a:effectLst>
                  <a:outerShdw blurRad="38100" dist="25400" dir="5400000" algn="ctr" rotWithShape="0">
                    <a:srgbClr val="6E747A">
                      <a:alpha val="43000"/>
                    </a:srgbClr>
                  </a:outerShdw>
                </a:effectLst>
                <a:latin typeface="+mj-lt"/>
              </a:rPr>
              <a:t>Graziano DELRIO</a:t>
            </a:r>
            <a:r>
              <a:rPr lang="it-IT" sz="1400" dirty="0">
                <a:ln w="0"/>
                <a:solidFill>
                  <a:srgbClr val="003399"/>
                </a:solidFill>
                <a:effectLst>
                  <a:outerShdw blurRad="38100" dist="25400" dir="5400000" algn="ctr" rotWithShape="0">
                    <a:srgbClr val="6E747A">
                      <a:alpha val="43000"/>
                    </a:srgbClr>
                  </a:outerShdw>
                </a:effectLst>
                <a:latin typeface="+mj-lt"/>
              </a:rPr>
              <a:t>, Deputato, già Ministro delle Infrastrutture e dei Trasporti </a:t>
            </a:r>
          </a:p>
          <a:p>
            <a:r>
              <a:rPr lang="it-IT" sz="1400" b="1" dirty="0">
                <a:ln w="0"/>
                <a:solidFill>
                  <a:srgbClr val="003399"/>
                </a:solidFill>
                <a:effectLst>
                  <a:outerShdw blurRad="38100" dist="25400" dir="5400000" algn="ctr" rotWithShape="0">
                    <a:srgbClr val="6E747A">
                      <a:alpha val="43000"/>
                    </a:srgbClr>
                  </a:outerShdw>
                </a:effectLst>
                <a:latin typeface="+mj-lt"/>
              </a:rPr>
              <a:t>Michele GERACI</a:t>
            </a:r>
            <a:r>
              <a:rPr lang="it-IT" sz="1400" dirty="0">
                <a:ln w="0"/>
                <a:solidFill>
                  <a:srgbClr val="003399"/>
                </a:solidFill>
                <a:effectLst>
                  <a:outerShdw blurRad="38100" dist="25400" dir="5400000" algn="ctr" rotWithShape="0">
                    <a:srgbClr val="6E747A">
                      <a:alpha val="43000"/>
                    </a:srgbClr>
                  </a:outerShdw>
                </a:effectLst>
                <a:latin typeface="+mj-lt"/>
              </a:rPr>
              <a:t>, Sottosegretario allo Sviluppo Economico </a:t>
            </a:r>
          </a:p>
          <a:p>
            <a:r>
              <a:rPr lang="it-IT" sz="1400" b="1" dirty="0" smtClean="0">
                <a:ln w="0"/>
                <a:solidFill>
                  <a:srgbClr val="003399"/>
                </a:solidFill>
                <a:effectLst>
                  <a:outerShdw blurRad="38100" dist="25400" dir="5400000" algn="ctr" rotWithShape="0">
                    <a:srgbClr val="6E747A">
                      <a:alpha val="43000"/>
                    </a:srgbClr>
                  </a:outerShdw>
                </a:effectLst>
                <a:latin typeface="+mj-lt"/>
              </a:rPr>
              <a:t>Adriano GIANNOLA, </a:t>
            </a:r>
            <a:r>
              <a:rPr lang="it-IT" sz="1400" dirty="0" smtClean="0">
                <a:ln w="0"/>
                <a:solidFill>
                  <a:srgbClr val="003399"/>
                </a:solidFill>
                <a:effectLst>
                  <a:outerShdw blurRad="38100" dist="25400" dir="5400000" algn="ctr" rotWithShape="0">
                    <a:srgbClr val="6E747A">
                      <a:alpha val="43000"/>
                    </a:srgbClr>
                  </a:outerShdw>
                </a:effectLst>
                <a:latin typeface="+mj-lt"/>
              </a:rPr>
              <a:t>Presidente </a:t>
            </a:r>
            <a:r>
              <a:rPr lang="it-IT" sz="1400" dirty="0">
                <a:ln w="0"/>
                <a:solidFill>
                  <a:srgbClr val="003399"/>
                </a:solidFill>
                <a:effectLst>
                  <a:outerShdw blurRad="38100" dist="25400" dir="5400000" algn="ctr" rotWithShape="0">
                    <a:srgbClr val="6E747A">
                      <a:alpha val="43000"/>
                    </a:srgbClr>
                  </a:outerShdw>
                </a:effectLst>
                <a:latin typeface="+mj-lt"/>
              </a:rPr>
              <a:t>SVIMEZ</a:t>
            </a:r>
          </a:p>
          <a:p>
            <a:r>
              <a:rPr lang="it-IT" sz="1400" b="1" dirty="0">
                <a:ln w="0"/>
                <a:solidFill>
                  <a:srgbClr val="003399"/>
                </a:solidFill>
                <a:effectLst>
                  <a:outerShdw blurRad="38100" dist="25400" dir="5400000" algn="ctr" rotWithShape="0">
                    <a:srgbClr val="6E747A">
                      <a:alpha val="43000"/>
                    </a:srgbClr>
                  </a:outerShdw>
                </a:effectLst>
                <a:latin typeface="+mj-lt"/>
              </a:rPr>
              <a:t>Edoardo RIXI</a:t>
            </a:r>
            <a:r>
              <a:rPr lang="it-IT" sz="1400" dirty="0">
                <a:ln w="0"/>
                <a:solidFill>
                  <a:srgbClr val="003399"/>
                </a:solidFill>
                <a:effectLst>
                  <a:outerShdw blurRad="38100" dist="25400" dir="5400000" algn="ctr" rotWithShape="0">
                    <a:srgbClr val="6E747A">
                      <a:alpha val="43000"/>
                    </a:srgbClr>
                  </a:outerShdw>
                </a:effectLst>
                <a:latin typeface="+mj-lt"/>
              </a:rPr>
              <a:t>, </a:t>
            </a:r>
            <a:r>
              <a:rPr lang="it-IT" sz="1400" dirty="0" smtClean="0">
                <a:ln w="0"/>
                <a:solidFill>
                  <a:srgbClr val="003399"/>
                </a:solidFill>
                <a:effectLst>
                  <a:outerShdw blurRad="38100" dist="25400" dir="5400000" algn="ctr" rotWithShape="0">
                    <a:srgbClr val="6E747A">
                      <a:alpha val="43000"/>
                    </a:srgbClr>
                  </a:outerShdw>
                </a:effectLst>
                <a:latin typeface="+mj-lt"/>
              </a:rPr>
              <a:t>Viceministro </a:t>
            </a:r>
            <a:r>
              <a:rPr lang="it-IT" sz="1400" dirty="0">
                <a:ln w="0"/>
                <a:solidFill>
                  <a:srgbClr val="003399"/>
                </a:solidFill>
                <a:effectLst>
                  <a:outerShdw blurRad="38100" dist="25400" dir="5400000" algn="ctr" rotWithShape="0">
                    <a:srgbClr val="6E747A">
                      <a:alpha val="43000"/>
                    </a:srgbClr>
                  </a:outerShdw>
                </a:effectLst>
                <a:latin typeface="+mj-lt"/>
              </a:rPr>
              <a:t>delle Infrastrutture e dei Trasporti </a:t>
            </a:r>
          </a:p>
          <a:p>
            <a:r>
              <a:rPr lang="it-IT" sz="1400" dirty="0">
                <a:ln w="0"/>
                <a:solidFill>
                  <a:srgbClr val="003399"/>
                </a:solidFill>
                <a:effectLst>
                  <a:outerShdw blurRad="38100" dist="25400" dir="5400000" algn="ctr" rotWithShape="0">
                    <a:srgbClr val="6E747A">
                      <a:alpha val="43000"/>
                    </a:srgbClr>
                  </a:outerShdw>
                </a:effectLst>
                <a:latin typeface="+mj-lt"/>
              </a:rPr>
              <a:t> </a:t>
            </a:r>
          </a:p>
          <a:p>
            <a:r>
              <a:rPr lang="it-IT" sz="1400" dirty="0">
                <a:ln w="0"/>
                <a:solidFill>
                  <a:srgbClr val="003399"/>
                </a:solidFill>
                <a:effectLst>
                  <a:outerShdw blurRad="38100" dist="25400" dir="5400000" algn="ctr" rotWithShape="0">
                    <a:srgbClr val="6E747A">
                      <a:alpha val="43000"/>
                    </a:srgbClr>
                  </a:outerShdw>
                </a:effectLst>
                <a:latin typeface="+mj-lt"/>
              </a:rPr>
              <a:t> </a:t>
            </a:r>
          </a:p>
          <a:p>
            <a:r>
              <a:rPr lang="it-IT" sz="1400" dirty="0">
                <a:ln w="0"/>
                <a:solidFill>
                  <a:srgbClr val="003399"/>
                </a:solidFill>
                <a:effectLst>
                  <a:outerShdw blurRad="38100" dist="25400" dir="5400000" algn="ctr" rotWithShape="0">
                    <a:srgbClr val="6E747A">
                      <a:alpha val="43000"/>
                    </a:srgbClr>
                  </a:outerShdw>
                </a:effectLst>
                <a:latin typeface="+mj-lt"/>
              </a:rPr>
              <a:t>MODERA</a:t>
            </a:r>
            <a:endParaRPr lang="it-IT" sz="1400" dirty="0">
              <a:solidFill>
                <a:srgbClr val="003399"/>
              </a:solidFill>
              <a:latin typeface="+mj-lt"/>
            </a:endParaRPr>
          </a:p>
          <a:p>
            <a:r>
              <a:rPr lang="it-IT" sz="1400" b="1" dirty="0">
                <a:solidFill>
                  <a:srgbClr val="003399"/>
                </a:solidFill>
                <a:latin typeface="+mj-lt"/>
              </a:rPr>
              <a:t>Adriano ALBANO</a:t>
            </a:r>
            <a:r>
              <a:rPr lang="it-IT" sz="1400" dirty="0">
                <a:solidFill>
                  <a:srgbClr val="003399"/>
                </a:solidFill>
                <a:latin typeface="+mj-lt"/>
              </a:rPr>
              <a:t>, RAI-TGR Campania</a:t>
            </a:r>
          </a:p>
        </p:txBody>
      </p:sp>
      <p:pic>
        <p:nvPicPr>
          <p:cNvPr id="9" name="Immagin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939" y="227207"/>
            <a:ext cx="2446850" cy="798403"/>
          </a:xfrm>
          <a:prstGeom prst="rect">
            <a:avLst/>
          </a:prstGeom>
          <a:noFill/>
          <a:ln>
            <a:noFill/>
          </a:ln>
        </p:spPr>
      </p:pic>
      <p:pic>
        <p:nvPicPr>
          <p:cNvPr id="10" name="Immagine 9" descr="C:\Users\r.silvestri\Desktop\cropped-logo_hi-1-3.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6112" y="161366"/>
            <a:ext cx="1431290" cy="1011555"/>
          </a:xfrm>
          <a:prstGeom prst="rect">
            <a:avLst/>
          </a:prstGeom>
          <a:noFill/>
          <a:ln>
            <a:noFill/>
          </a:ln>
        </p:spPr>
      </p:pic>
      <p:pic>
        <p:nvPicPr>
          <p:cNvPr id="11" name="Immagine 10"/>
          <p:cNvPicPr/>
          <p:nvPr/>
        </p:nvPicPr>
        <p:blipFill>
          <a:blip r:embed="rId4">
            <a:extLst>
              <a:ext uri="{28A0092B-C50C-407E-A947-70E740481C1C}">
                <a14:useLocalDpi xmlns:a14="http://schemas.microsoft.com/office/drawing/2010/main" val="0"/>
              </a:ext>
            </a:extLst>
          </a:blip>
          <a:stretch>
            <a:fillRect/>
          </a:stretch>
        </p:blipFill>
        <p:spPr>
          <a:xfrm>
            <a:off x="4941083" y="448704"/>
            <a:ext cx="1767840" cy="436880"/>
          </a:xfrm>
          <a:prstGeom prst="rect">
            <a:avLst/>
          </a:prstGeom>
        </p:spPr>
      </p:pic>
    </p:spTree>
    <p:extLst>
      <p:ext uri="{BB962C8B-B14F-4D97-AF65-F5344CB8AC3E}">
        <p14:creationId xmlns:p14="http://schemas.microsoft.com/office/powerpoint/2010/main" val="2258201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230</TotalTime>
  <Words>31</Words>
  <Application>Microsoft Office PowerPoint</Application>
  <PresentationFormat>A4 (21x29,7 cm)</PresentationFormat>
  <Paragraphs>26</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Berlin Sans FB</vt:lpstr>
      <vt:lpstr>Century Gothic</vt:lpstr>
      <vt:lpstr>Wingdings 3</vt:lpstr>
      <vt:lpstr>Sezione</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porto è sempre stato un luogo fondamentale per la prosperità di una città, eppure del porto di Napoli pochi conoscono la storia, e pochi discutono davvero le azioni necessarie per renderlo all’altezza di una metropoli del ventunesimo secolo. In questo saggio gli autori riflettono sulle potenzialità ancora inespresse dello scalo partenopeo, sul suo passato, sulle criticità del presente, sulle prospettive per il futuro.</dc:title>
  <dc:creator>Antonio Marino</dc:creator>
  <cp:lastModifiedBy>Antonio Marino</cp:lastModifiedBy>
  <cp:revision>42</cp:revision>
  <cp:lastPrinted>2019-01-22T09:18:56Z</cp:lastPrinted>
  <dcterms:created xsi:type="dcterms:W3CDTF">2018-01-24T08:20:59Z</dcterms:created>
  <dcterms:modified xsi:type="dcterms:W3CDTF">2019-01-22T09:22:57Z</dcterms:modified>
</cp:coreProperties>
</file>